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62" r:id="rId6"/>
    <p:sldId id="263" r:id="rId7"/>
    <p:sldId id="260" r:id="rId8"/>
    <p:sldId id="264" r:id="rId9"/>
    <p:sldId id="27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6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Игра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399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196752"/>
            <a:ext cx="5544616" cy="280831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игр и их роль в жизни, воспитании и обучении детей дошкольного возраста.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5085184"/>
            <a:ext cx="2376264" cy="792088"/>
          </a:xfrm>
        </p:spPr>
        <p:txBody>
          <a:bodyPr>
            <a:noAutofit/>
          </a:bodyPr>
          <a:lstStyle/>
          <a:p>
            <a:pPr algn="ctr"/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Выполнил: Воспитатель первой квалификационной категории </a:t>
            </a:r>
          </a:p>
          <a:p>
            <a:pPr algn="ctr"/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Щербатых Татьяна  Геннадьевна.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562074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Театрализованные игры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908720"/>
            <a:ext cx="7312856" cy="1080120"/>
          </a:xfrm>
        </p:spPr>
        <p:txBody>
          <a:bodyPr/>
          <a:lstStyle/>
          <a:p>
            <a:pPr marL="1258888" lvl="0" indent="-1258888" algn="just" defTabSz="1073150">
              <a:buNone/>
              <a:tabLst>
                <a:tab pos="1258888" algn="l"/>
              </a:tabLst>
            </a:pP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Театрализованные игры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разыгрывание в особах определенного литературного произведения и отображение с помощью выразительных способов (интонации, мимики, жестов) конкретных образов.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9832" y="1916832"/>
            <a:ext cx="3672408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театрализованных игр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2852936"/>
            <a:ext cx="288032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– драматизации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20072" y="2852936"/>
            <a:ext cx="288032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Режиссёрские игры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endCxn id="5" idx="0"/>
          </p:cNvCxnSpPr>
          <p:nvPr/>
        </p:nvCxnSpPr>
        <p:spPr>
          <a:xfrm flipH="1">
            <a:off x="2987824" y="2420888"/>
            <a:ext cx="144016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>
            <a:off x="5364088" y="2420888"/>
            <a:ext cx="129614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619672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– драматизации </a:t>
            </a:r>
          </a:p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 пальчиками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07904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– драматизации </a:t>
            </a:r>
          </a:p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 куклами бибабо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411760" y="3789040"/>
            <a:ext cx="1080120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Импровизация – разыгрывание сюжета без предварительной подготовки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88024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Настольный театр игрушек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580112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Настольный театр картинок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164288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Фланелеграф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956376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Теневой театр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72200" y="3789040"/>
            <a:ext cx="57606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Стенд-книжка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>
            <a:endCxn id="13" idx="0"/>
          </p:cNvCxnSpPr>
          <p:nvPr/>
        </p:nvCxnSpPr>
        <p:spPr>
          <a:xfrm flipH="1">
            <a:off x="1907704" y="3356992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2"/>
          </p:cNvCxnSpPr>
          <p:nvPr/>
        </p:nvCxnSpPr>
        <p:spPr>
          <a:xfrm>
            <a:off x="2987824" y="3356992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14" idx="0"/>
          </p:cNvCxnSpPr>
          <p:nvPr/>
        </p:nvCxnSpPr>
        <p:spPr>
          <a:xfrm>
            <a:off x="3491880" y="3356992"/>
            <a:ext cx="504056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7" idx="0"/>
          </p:cNvCxnSpPr>
          <p:nvPr/>
        </p:nvCxnSpPr>
        <p:spPr>
          <a:xfrm flipH="1">
            <a:off x="5868144" y="3356992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21" idx="0"/>
          </p:cNvCxnSpPr>
          <p:nvPr/>
        </p:nvCxnSpPr>
        <p:spPr>
          <a:xfrm>
            <a:off x="6660232" y="3356992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19" idx="0"/>
          </p:cNvCxnSpPr>
          <p:nvPr/>
        </p:nvCxnSpPr>
        <p:spPr>
          <a:xfrm>
            <a:off x="6876256" y="3356992"/>
            <a:ext cx="57606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endCxn id="16" idx="0"/>
          </p:cNvCxnSpPr>
          <p:nvPr/>
        </p:nvCxnSpPr>
        <p:spPr>
          <a:xfrm flipH="1">
            <a:off x="5076056" y="3356992"/>
            <a:ext cx="1008112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endCxn id="20" idx="0"/>
          </p:cNvCxnSpPr>
          <p:nvPr/>
        </p:nvCxnSpPr>
        <p:spPr>
          <a:xfrm>
            <a:off x="7236296" y="3356992"/>
            <a:ext cx="1008112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51029" t="20618" r="-1113" b="62200"/>
          <a:stretch>
            <a:fillRect/>
          </a:stretch>
        </p:blipFill>
        <p:spPr bwMode="auto">
          <a:xfrm>
            <a:off x="4788024" y="5157192"/>
            <a:ext cx="400724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490066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 развития театрализованных игр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764704"/>
            <a:ext cx="7488832" cy="4536504"/>
          </a:xfrm>
        </p:spPr>
        <p:txBody>
          <a:bodyPr>
            <a:noAutofit/>
          </a:bodyPr>
          <a:lstStyle/>
          <a:p>
            <a:pPr marL="177800" indent="-177800"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Учить детей вслушиваться в художественное слово, эмоционально откликаться на него.</a:t>
            </a:r>
          </a:p>
          <a:p>
            <a:pPr marL="17780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Почаще обращаться 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потешкам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пестушкам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попевкам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шуткам, стихотворениям, в том числе и таким, которые побуждают ребёнка к диалогу (“Был сапожник? – Был. – Шил сапожки? – Шил”);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Воспитывать у детей интерес к драматизации, театральной деятельности. </a:t>
            </a:r>
          </a:p>
          <a:p>
            <a:pPr marL="17780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этой целью создавать специальные ситуации, в которых персонажи кукольного театра, образные игрушки вступают с детьми в диалог, разыгрывают сценки.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Заботиться об  оснащении театрализованных игр. </a:t>
            </a:r>
          </a:p>
          <a:p>
            <a:pPr marL="17780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обновлять декораций, атрибутов подключать членов семей воспитанников.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Уделять серьёзное внимание подбору литературных произведений для театрализованных игр. </a:t>
            </a:r>
          </a:p>
          <a:p>
            <a:pPr marL="17780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Предпочтение надо отдавать произведениям с понятной для детей моральной идеей, с динамичными событиями, с персонажами, наделенными выразительными характеристиками.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t="18900" b="62200"/>
          <a:stretch>
            <a:fillRect/>
          </a:stretch>
        </p:blipFill>
        <p:spPr bwMode="auto">
          <a:xfrm>
            <a:off x="1259632" y="4581128"/>
            <a:ext cx="76200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56207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Строительно-конструктивные игры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052736"/>
            <a:ext cx="7344816" cy="3096344"/>
          </a:xfrm>
        </p:spPr>
        <p:txBody>
          <a:bodyPr>
            <a:normAutofit/>
          </a:bodyPr>
          <a:lstStyle/>
          <a:p>
            <a:pPr marL="1520825" indent="-1520825" algn="just">
              <a:buNone/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Строительная игра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это такая деятельность детей, основным содержанием которой является отражение окружающей жизни в разных постройках и связанных с ними действиях.</a:t>
            </a:r>
          </a:p>
          <a:p>
            <a:pPr marL="1520825" indent="-1520825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Сходство сюжетно-ролевых и строительных игр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заключается в объединении детей на основе общих интересов, совместной деятельности. Эти игры являются коллективными.</a:t>
            </a:r>
          </a:p>
          <a:p>
            <a:pPr algn="just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Различие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состоит в том, что в сюжетно-ролевой игре отражаются разнообразные явления и осваиваются взаимоотношения между людьми, а в строительной основным является ознакомление с соответствующей деятельностью людей, с применяемой техникой и её использованием.</a:t>
            </a:r>
          </a:p>
          <a:p>
            <a:pPr marL="1520825" indent="-1520825"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:\Игр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941168"/>
            <a:ext cx="1944216" cy="1427956"/>
          </a:xfrm>
          <a:prstGeom prst="rect">
            <a:avLst/>
          </a:prstGeom>
          <a:noFill/>
        </p:spPr>
      </p:pic>
      <p:pic>
        <p:nvPicPr>
          <p:cNvPr id="1026" name="Picture 2" descr="H:\Игра\1.jpg"/>
          <p:cNvPicPr>
            <a:picLocks noChangeAspect="1" noChangeArrowheads="1"/>
          </p:cNvPicPr>
          <p:nvPr/>
        </p:nvPicPr>
        <p:blipFill>
          <a:blip r:embed="rId3" cstate="print"/>
          <a:srcRect t="10631"/>
          <a:stretch>
            <a:fillRect/>
          </a:stretch>
        </p:blipFill>
        <p:spPr bwMode="auto">
          <a:xfrm>
            <a:off x="1475656" y="5085184"/>
            <a:ext cx="1318781" cy="14072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Дидактические игры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836712"/>
            <a:ext cx="7498080" cy="2088232"/>
          </a:xfrm>
        </p:spPr>
        <p:txBody>
          <a:bodyPr/>
          <a:lstStyle/>
          <a:p>
            <a:pPr marL="2062163" lvl="0" indent="-2062163" algn="just">
              <a:buNone/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Дидактические игры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это игры 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специально создаваемые или приспособленные для целей обучения.</a:t>
            </a:r>
          </a:p>
          <a:p>
            <a:pPr marL="177800" indent="-17780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дидактических игр характерно наличие задачи учебного характера - обучающей задачи. </a:t>
            </a:r>
          </a:p>
          <a:p>
            <a:pPr marL="177800" indent="-17780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Возможность обучать маленьких детей посредством актив­ной интересной для них деятельности - отличительная особен­ность дидактических игр.</a:t>
            </a:r>
          </a:p>
          <a:p>
            <a:pPr marL="177800" indent="-17780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Народные корни дидактической игры.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63888" y="3068960"/>
            <a:ext cx="3024336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дидактических игр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4005064"/>
            <a:ext cx="2088232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с предметами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95936" y="4005064"/>
            <a:ext cx="216024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Настольно-печатные игры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88224" y="4005064"/>
            <a:ext cx="2088232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Словесные игры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076056" y="3573016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5" idx="0"/>
          </p:cNvCxnSpPr>
          <p:nvPr/>
        </p:nvCxnSpPr>
        <p:spPr>
          <a:xfrm flipH="1">
            <a:off x="2591780" y="3573016"/>
            <a:ext cx="183620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7" idx="0"/>
          </p:cNvCxnSpPr>
          <p:nvPr/>
        </p:nvCxnSpPr>
        <p:spPr>
          <a:xfrm>
            <a:off x="5868144" y="3573016"/>
            <a:ext cx="1764196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одержимое 2"/>
          <p:cNvSpPr txBox="1">
            <a:spLocks/>
          </p:cNvSpPr>
          <p:nvPr/>
        </p:nvSpPr>
        <p:spPr>
          <a:xfrm>
            <a:off x="1547664" y="4869160"/>
            <a:ext cx="6552728" cy="139553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062163" marR="0" lvl="0" indent="-2062163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Структура дидактической игры: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77800" indent="-177800" algn="ctr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Обучающая (дидактическая) задача.</a:t>
            </a:r>
          </a:p>
          <a:p>
            <a:pPr marL="177800" lvl="0" indent="-177800" algn="ctr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Игровые действия.</a:t>
            </a:r>
          </a:p>
          <a:p>
            <a:pPr marL="177800" lvl="0" indent="-177800" algn="ctr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Правила.</a:t>
            </a:r>
            <a:endParaRPr kumimoji="0" lang="ru-RU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t="43486" b="35037"/>
          <a:stretch>
            <a:fillRect/>
          </a:stretch>
        </p:blipFill>
        <p:spPr bwMode="auto">
          <a:xfrm>
            <a:off x="1259632" y="4725144"/>
            <a:ext cx="7741368" cy="190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562074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Подвижные игры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692696"/>
            <a:ext cx="7704856" cy="2160240"/>
          </a:xfrm>
        </p:spPr>
        <p:txBody>
          <a:bodyPr>
            <a:normAutofit/>
          </a:bodyPr>
          <a:lstStyle/>
          <a:p>
            <a:pPr marL="1343025" lvl="0" indent="-1343025" algn="just">
              <a:buNone/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Подвижные игры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сознательная, активная, эмоционально окрашенная деятельность  ребенка, характеризующаяся точным и своевременным выполнением заданий, связанных с обязательными для всех играющих правилами. </a:t>
            </a:r>
          </a:p>
          <a:p>
            <a:pPr marL="0" indent="0" algn="just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многообразии детских подвижных игр выделяют несколько основных типов: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Игры, основанные на ловкости, физической умелости.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Игры, основанные на удаче (где результат не зависит от физической подготовки или умственной компетенции играющих).</a:t>
            </a:r>
            <a:endParaRPr lang="ru-RU" sz="16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187624" y="2852936"/>
            <a:ext cx="7704856" cy="252028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Педагогические подходы организации детских подвижных игр: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Выбор игры.  </a:t>
            </a: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Предложение игры детям. </a:t>
            </a:r>
            <a:endParaRPr kumimoji="0" lang="ru-RU" sz="160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Оборудование и оснащение игровой площади, ее архитектура. </a:t>
            </a: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Разбивка на команды, группы, распределение ролей в игре. </a:t>
            </a: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игровой ситуации</a:t>
            </a: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Правила игры. </a:t>
            </a:r>
            <a:endParaRPr kumimoji="0" lang="ru-RU" sz="16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27168" cy="70609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Игра как ведущий вид деятельности </a:t>
            </a:r>
            <a:b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ребенка-дошкольника.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052736"/>
            <a:ext cx="7488832" cy="4248472"/>
          </a:xfrm>
        </p:spPr>
        <p:txBody>
          <a:bodyPr/>
          <a:lstStyle/>
          <a:p>
            <a:pPr marL="365125" indent="-365125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Игра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ведущий вид деятельности дошкольников.</a:t>
            </a:r>
          </a:p>
          <a:p>
            <a:pPr marL="365125" indent="-365125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В игре формируются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психические процессы.</a:t>
            </a: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игровой деятельности складываются особо благоприятные условия для развития интеллекта.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игре активно формируется способность становиться на точку зрения другого человека.</a:t>
            </a:r>
          </a:p>
          <a:p>
            <a:pPr marL="365125" indent="-365125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5. В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процессе игровой деятельности у ребенка формируется воображение.</a:t>
            </a: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. Игра создает благоприятные условия для организации движений дошкольника.</a:t>
            </a:r>
            <a:r>
              <a:rPr lang="ru-RU" sz="1600" b="1" i="1" dirty="0" smtClean="0"/>
              <a:t> </a:t>
            </a: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Игра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ведущим средством психотерапии в дошкольном возрасте.</a:t>
            </a: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Игра обладает большими возможностями для формирования «детского общества». </a:t>
            </a:r>
          </a:p>
          <a:p>
            <a:pPr marL="177800" indent="-1778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процессе игры зарождаются и развиваются новые виды деятельности дошкольника.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51029" t="20618" r="-1113" b="62200"/>
          <a:stretch>
            <a:fillRect/>
          </a:stretch>
        </p:blipFill>
        <p:spPr bwMode="auto">
          <a:xfrm>
            <a:off x="3203848" y="5229200"/>
            <a:ext cx="381642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50405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Классификация игр по С.Л.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Новоселовой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75656" y="1916832"/>
            <a:ext cx="2232248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Игры, возникающие по инициативе ребёнка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908720"/>
            <a:ext cx="216024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95936" y="1916832"/>
            <a:ext cx="2232248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Игры, возникающие по инициативе взрослого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1916832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Народные игры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292080" y="1412776"/>
            <a:ext cx="1728192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076056" y="1412776"/>
            <a:ext cx="0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275856" y="1412776"/>
            <a:ext cx="1656184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4211960" y="5373216"/>
            <a:ext cx="1584176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403648" y="5229200"/>
            <a:ext cx="2232248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Творческие</a:t>
            </a:r>
          </a:p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(сюжетно-ролевые)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300192" y="5229200"/>
            <a:ext cx="2232248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с правилами</a:t>
            </a:r>
          </a:p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(дидактические, подвижные)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5796136" y="5661248"/>
            <a:ext cx="50405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3635896" y="5661248"/>
            <a:ext cx="57606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t="43486" b="35037"/>
          <a:stretch>
            <a:fillRect/>
          </a:stretch>
        </p:blipFill>
        <p:spPr bwMode="auto">
          <a:xfrm>
            <a:off x="1115616" y="2852936"/>
            <a:ext cx="7741368" cy="190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63888" y="404664"/>
            <a:ext cx="288032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типу организации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3648" y="1412776"/>
            <a:ext cx="223224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Подгрупповые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23928" y="1412776"/>
            <a:ext cx="223224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Групповые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1412776"/>
            <a:ext cx="223224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Индивидуальные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004048" y="908720"/>
            <a:ext cx="0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3203848" y="908720"/>
            <a:ext cx="1512168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292080" y="908720"/>
            <a:ext cx="144016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18900" b="62200"/>
          <a:stretch>
            <a:fillRect/>
          </a:stretch>
        </p:blipFill>
        <p:spPr bwMode="auto">
          <a:xfrm>
            <a:off x="1259632" y="2348880"/>
            <a:ext cx="76200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Скругленный прямоугольник 14"/>
          <p:cNvSpPr/>
          <p:nvPr/>
        </p:nvSpPr>
        <p:spPr>
          <a:xfrm>
            <a:off x="1907704" y="4293096"/>
            <a:ext cx="259228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учётом места организации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03648" y="5445224"/>
            <a:ext cx="151216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на воздухе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75856" y="5445224"/>
            <a:ext cx="1512168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в помещении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2195736" y="4941168"/>
            <a:ext cx="756084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491880" y="4941168"/>
            <a:ext cx="612068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5652120" y="4293096"/>
            <a:ext cx="2592288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учётом времени организации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076056" y="5445224"/>
            <a:ext cx="1656184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в первую половину дня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092280" y="5445224"/>
            <a:ext cx="1656184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во вторую половину дня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5940152" y="4941168"/>
            <a:ext cx="756084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24" idx="0"/>
          </p:cNvCxnSpPr>
          <p:nvPr/>
        </p:nvCxnSpPr>
        <p:spPr>
          <a:xfrm>
            <a:off x="7164288" y="4941168"/>
            <a:ext cx="756084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:\Игр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653136"/>
            <a:ext cx="2448272" cy="168704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562074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Режиссёрские игры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196752"/>
            <a:ext cx="7498080" cy="3168352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Режиссёрские игры являются разновидностью творческих игр.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основе сценария лежит непосредственный опыт ребёнка.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режиссёрской игре речь – главный компонент.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режиссёрской игре часто используется много персонажей но «активно действующих», т.е. тех, кого ребёнок представляет, обычно бывает не более трех-четырех.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жизни ребёнка режиссёрская игра возникает раньше, чем сюжетно-ролевая. Но у той и у другой общие корни, а именно: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сюжетно-отобразительная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игра.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Особенностью режиссёрской игры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является то, что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партнёры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(игрушки, их заместители)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неодушевлённые предметы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не имеют своих желаний, интересов, претензий.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6809960" cy="504056"/>
          </a:xfrm>
        </p:spPr>
        <p:txBody>
          <a:bodyPr>
            <a:norm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Сюжетно-ролевая игра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908720"/>
            <a:ext cx="7570088" cy="15121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Основой игры является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мнимая или воображаемая ситуация.</a:t>
            </a:r>
          </a:p>
          <a:p>
            <a:pPr algn="just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Самостоятельность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детей – одна из её характерных черт. 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игре ребёнок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воплощает свой взгляд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свои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представления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своё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отношение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тому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событию, которое разыгрывает.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Сюжетно-ролевая игра имеет следующие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структурные компоненты: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сюжет, содержание, роль.</a:t>
            </a:r>
            <a:endParaRPr lang="ru-RU" i="1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475656" y="2492896"/>
            <a:ext cx="7488832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Сюжет игры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эта та сфера действительности, которая воспроизводится детьми.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11960" y="3429000"/>
            <a:ext cx="1656184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Сюжет игры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endCxn id="12" idx="3"/>
          </p:cNvCxnSpPr>
          <p:nvPr/>
        </p:nvCxnSpPr>
        <p:spPr>
          <a:xfrm flipH="1">
            <a:off x="3707904" y="4005064"/>
            <a:ext cx="504056" cy="2520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3707904" y="3284984"/>
            <a:ext cx="504056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68144" y="4005064"/>
            <a:ext cx="504056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13" idx="1"/>
          </p:cNvCxnSpPr>
          <p:nvPr/>
        </p:nvCxnSpPr>
        <p:spPr>
          <a:xfrm flipV="1">
            <a:off x="5868144" y="3284984"/>
            <a:ext cx="504056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1547664" y="2996952"/>
            <a:ext cx="2160240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на бытовые сюжеты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47664" y="3861048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на производственные и общественные темы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2996952"/>
            <a:ext cx="2160240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на </a:t>
            </a:r>
            <a:r>
              <a:rPr lang="ru-RU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героико</a:t>
            </a:r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патриотические темы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72200" y="3861048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Игры на темы литературных произведений.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1187624" y="5013176"/>
            <a:ext cx="7498080" cy="134076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Длительность сюжетной игры:</a:t>
            </a:r>
          </a:p>
          <a:p>
            <a:pPr algn="ctr"/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58888"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младшем дошкольном возрасте (10-15 мин.);</a:t>
            </a:r>
          </a:p>
          <a:p>
            <a:pPr marL="1258888"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среднем дошкольном возрасте (40-50 мин.);</a:t>
            </a:r>
          </a:p>
          <a:p>
            <a:pPr marL="1258888"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старшем дошкольном возрасте (от нескольких часов до дней).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908720"/>
            <a:ext cx="7632848" cy="648072"/>
          </a:xfrm>
        </p:spPr>
        <p:txBody>
          <a:bodyPr/>
          <a:lstStyle/>
          <a:p>
            <a:pPr marL="1436688" indent="-1436688">
              <a:buNone/>
            </a:pPr>
            <a:r>
              <a:rPr lang="ru-RU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–  то,  что  отображается  ребёнком,  как   характерный   момент деятельности  и  отношениями  между  взрослыми.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88640"/>
            <a:ext cx="5904656" cy="5760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Сюжетно-ролевая игра</a:t>
            </a:r>
            <a:endParaRPr kumimoji="0" lang="ru-RU" sz="24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63888" y="1628800"/>
            <a:ext cx="288032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 игры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2564904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Предметная деятельность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23928" y="2564904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Поведение людей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44208" y="2564904"/>
            <a:ext cx="216024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Отношение между людьми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131840" y="2132856"/>
            <a:ext cx="1584176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8" idx="0"/>
          </p:cNvCxnSpPr>
          <p:nvPr/>
        </p:nvCxnSpPr>
        <p:spPr>
          <a:xfrm>
            <a:off x="5004048" y="2132856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364088" y="2132856"/>
            <a:ext cx="1440160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331640" y="364502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 indent="-447675" algn="just"/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это игровая позиция ребёнка: он отождествляет себя с каким-либо персонажем сюжета и действует в соответствии с представлениями о данном персонаже.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1331640" y="4509120"/>
            <a:ext cx="7570088" cy="15121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Подчинение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ребёнка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правилам ролевого поведения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является главным элементом сюжетно-ролевой игры. </a:t>
            </a: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Роль появляется в игре на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третьем году жизни ребёнка.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Развитие роли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игре происходит от исполнения ролевых действий к ролям-образцам.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562074"/>
          </a:xfrm>
        </p:spPr>
        <p:txBody>
          <a:bodyPr>
            <a:normAutofit/>
          </a:bodyPr>
          <a:lstStyle/>
          <a:p>
            <a:pPr lvl="0"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Сюжетно-ролевая игра</a:t>
            </a:r>
            <a:endParaRPr lang="ru-RU" sz="24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259632" y="1052736"/>
            <a:ext cx="7632848" cy="3456384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развития игровой деятельности: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ознакомительная игра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Относится к возрасту ребёнка – 1 год. </a:t>
            </a:r>
          </a:p>
          <a:p>
            <a:pPr marL="719138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Взрослый организует предметно-игровую деятельность.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отобразительная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игра.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Относится к рубежу 1 и 2 года жизни ребёнка.</a:t>
            </a:r>
          </a:p>
          <a:p>
            <a:pPr marL="719138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Взрослый обращает внимание ребёнка на целевое назначение предмета.</a:t>
            </a:r>
          </a:p>
          <a:p>
            <a:pPr marL="801688" indent="-801688">
              <a:lnSpc>
                <a:spcPct val="150000"/>
              </a:lnSpc>
            </a:pP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сюжетно -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отобразительная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игра.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Конец 2-ого – начало 3-его года жизни.</a:t>
            </a:r>
          </a:p>
          <a:p>
            <a:pPr marL="801688" indent="-82550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активно отображают впечатления, полученные в повседневной жизни. 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собственная ролевая игра.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Относится к возрасту с 3 до 7 лет.</a:t>
            </a:r>
          </a:p>
          <a:p>
            <a:pPr marL="719138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Ролевая игра в развитом виде представляет деятельность, в которой дети берут на себя роли. </a:t>
            </a:r>
          </a:p>
          <a:p>
            <a:pPr>
              <a:lnSpc>
                <a:spcPct val="150000"/>
              </a:lnSpc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t="43486" b="35037"/>
          <a:stretch>
            <a:fillRect/>
          </a:stretch>
        </p:blipFill>
        <p:spPr bwMode="auto">
          <a:xfrm>
            <a:off x="1259632" y="4653136"/>
            <a:ext cx="7741368" cy="190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 стрелкой 26"/>
          <p:cNvCxnSpPr>
            <a:endCxn id="9" idx="1"/>
          </p:cNvCxnSpPr>
          <p:nvPr/>
        </p:nvCxnSpPr>
        <p:spPr>
          <a:xfrm flipV="1">
            <a:off x="6084168" y="2852936"/>
            <a:ext cx="360040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3"/>
          </p:cNvCxnSpPr>
          <p:nvPr/>
        </p:nvCxnSpPr>
        <p:spPr>
          <a:xfrm flipH="1" flipV="1">
            <a:off x="3491880" y="2852936"/>
            <a:ext cx="432048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491880" y="4221088"/>
            <a:ext cx="432048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6084168" y="4221088"/>
            <a:ext cx="432048" cy="39604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836712"/>
            <a:ext cx="7848872" cy="720080"/>
          </a:xfrm>
        </p:spPr>
        <p:txBody>
          <a:bodyPr>
            <a:normAutofit fontScale="70000" lnSpcReduction="20000"/>
          </a:bodyPr>
          <a:lstStyle/>
          <a:p>
            <a:pPr marL="1436688" indent="-1436688" algn="just"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Творческий характер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игровой деятельности проявляется в перевоплощении в того, кого он изображает, и веря в правду игры, искренне  радуется и огорчается по её ходу.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1920" y="3140968"/>
            <a:ext cx="2304256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Показатели развитого игрового интереса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624" y="3789040"/>
            <a:ext cx="2304256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Длительная заинтересованность ребёнка игрой, развитием сюжета и исполнением роли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2276872"/>
            <a:ext cx="2304256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Желание ребёнка принимать на себя определённую роль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51920" y="1628800"/>
            <a:ext cx="2304256" cy="10081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Наличие любимой роли.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44208" y="2276872"/>
            <a:ext cx="2304256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Нежелание заканчивать игру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16216" y="3861048"/>
            <a:ext cx="2304256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5.Активное исполнение ребёнком всех видов работ (лепка, рисование)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920" y="4725144"/>
            <a:ext cx="2304256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 Желание делиться со сверстниками и взрослыми своими впечатлениями после окончания игры.</a:t>
            </a:r>
            <a:endParaRPr lang="ru-RU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>
            <a:stCxn id="5" idx="0"/>
          </p:cNvCxnSpPr>
          <p:nvPr/>
        </p:nvCxnSpPr>
        <p:spPr>
          <a:xfrm flipV="1">
            <a:off x="5004048" y="2636912"/>
            <a:ext cx="0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004048" y="4293096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403648" y="116632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Творческая игра</a:t>
            </a:r>
            <a:endParaRPr lang="ru-RU" sz="2400" dirty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687</TotalTime>
  <Words>1168</Words>
  <Application>Microsoft Office PowerPoint</Application>
  <PresentationFormat>Экран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Виды игр и их роль в жизни, воспитании и обучении детей дошкольного возраста.</vt:lpstr>
      <vt:lpstr>Игра как ведущий вид деятельности  ребенка-дошкольника.</vt:lpstr>
      <vt:lpstr>Классификация игр по С.Л. Новоселовой</vt:lpstr>
      <vt:lpstr>Слайд 4</vt:lpstr>
      <vt:lpstr>Режиссёрские игры</vt:lpstr>
      <vt:lpstr>Сюжетно-ролевая игра</vt:lpstr>
      <vt:lpstr>Слайд 7</vt:lpstr>
      <vt:lpstr>Сюжетно-ролевая игра</vt:lpstr>
      <vt:lpstr>Слайд 9</vt:lpstr>
      <vt:lpstr>Театрализованные игры</vt:lpstr>
      <vt:lpstr>Условия развития театрализованных игр</vt:lpstr>
      <vt:lpstr>Строительно-конструктивные игры</vt:lpstr>
      <vt:lpstr>Дидактические игры</vt:lpstr>
      <vt:lpstr>Подвижные игры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игр и их роль в жизни, воспитании и обучении детей дошкольного возраста.</dc:title>
  <dc:creator>User</dc:creator>
  <cp:lastModifiedBy>маша</cp:lastModifiedBy>
  <cp:revision>74</cp:revision>
  <dcterms:created xsi:type="dcterms:W3CDTF">2016-03-14T15:39:19Z</dcterms:created>
  <dcterms:modified xsi:type="dcterms:W3CDTF">2022-12-05T12:14:26Z</dcterms:modified>
</cp:coreProperties>
</file>